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0097FC-0785-422F-BE60-B1CD8699B75D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AF4EAD87-2E52-4A9F-B580-9541A46301D2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800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Total sales revenue</a:t>
          </a:r>
          <a:endParaRPr lang="en-IN" sz="2800" dirty="0"/>
        </a:p>
      </dgm:t>
    </dgm:pt>
    <dgm:pt modelId="{3B29DB41-4423-4289-9057-011AFB041A22}" type="parTrans" cxnId="{98D4D57D-DD7B-46A1-8E57-3A62394F47E5}">
      <dgm:prSet/>
      <dgm:spPr/>
      <dgm:t>
        <a:bodyPr/>
        <a:lstStyle/>
        <a:p>
          <a:endParaRPr lang="en-IN"/>
        </a:p>
      </dgm:t>
    </dgm:pt>
    <dgm:pt modelId="{72399FAE-D9B0-4615-B190-16452AD1BD9A}" type="sibTrans" cxnId="{98D4D57D-DD7B-46A1-8E57-3A62394F47E5}">
      <dgm:prSet/>
      <dgm:spPr/>
      <dgm:t>
        <a:bodyPr/>
        <a:lstStyle/>
        <a:p>
          <a:endParaRPr lang="en-IN"/>
        </a:p>
      </dgm:t>
    </dgm:pt>
    <dgm:pt modelId="{65D6B190-E534-4E51-926F-7D1BA45BD1B6}">
      <dgm:prSet custT="1"/>
      <dgm:spPr/>
      <dgm:t>
        <a:bodyPr/>
        <a:lstStyle/>
        <a:p>
          <a:r>
            <a:rPr lang="en-US" sz="2800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Average number of transactions per customer</a:t>
          </a:r>
        </a:p>
      </dgm:t>
    </dgm:pt>
    <dgm:pt modelId="{7D25A14E-3002-4FDC-8D4F-3F1FEB63E6DB}" type="parTrans" cxnId="{C9B2E524-A888-4449-8A14-7716D4E11793}">
      <dgm:prSet/>
      <dgm:spPr/>
      <dgm:t>
        <a:bodyPr/>
        <a:lstStyle/>
        <a:p>
          <a:endParaRPr lang="en-IN"/>
        </a:p>
      </dgm:t>
    </dgm:pt>
    <dgm:pt modelId="{ECCD293C-5002-4DFA-A555-B52621C35B29}" type="sibTrans" cxnId="{C9B2E524-A888-4449-8A14-7716D4E11793}">
      <dgm:prSet/>
      <dgm:spPr/>
      <dgm:t>
        <a:bodyPr/>
        <a:lstStyle/>
        <a:p>
          <a:endParaRPr lang="en-IN"/>
        </a:p>
      </dgm:t>
    </dgm:pt>
    <dgm:pt modelId="{F99A67AF-5F4B-4B2D-9559-9D21A5495FA7}">
      <dgm:prSet custT="1"/>
      <dgm:spPr/>
      <dgm:t>
        <a:bodyPr/>
        <a:lstStyle/>
        <a:p>
          <a:r>
            <a:rPr lang="en-US" sz="2800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Total number of customers</a:t>
          </a:r>
        </a:p>
      </dgm:t>
    </dgm:pt>
    <dgm:pt modelId="{134E3CEA-6D15-4524-B3F2-AB52CF98A238}" type="sibTrans" cxnId="{DC4E7EB4-66B9-47AC-B0A5-7C73A96D7215}">
      <dgm:prSet/>
      <dgm:spPr/>
      <dgm:t>
        <a:bodyPr/>
        <a:lstStyle/>
        <a:p>
          <a:endParaRPr lang="en-IN"/>
        </a:p>
      </dgm:t>
    </dgm:pt>
    <dgm:pt modelId="{F7274516-F196-427B-A625-BBBC66F45622}" type="parTrans" cxnId="{DC4E7EB4-66B9-47AC-B0A5-7C73A96D7215}">
      <dgm:prSet/>
      <dgm:spPr/>
      <dgm:t>
        <a:bodyPr/>
        <a:lstStyle/>
        <a:p>
          <a:endParaRPr lang="en-IN"/>
        </a:p>
      </dgm:t>
    </dgm:pt>
    <dgm:pt modelId="{B6457304-7851-41F2-AB2B-9C089C87F4B3}" type="pres">
      <dgm:prSet presAssocID="{190097FC-0785-422F-BE60-B1CD8699B75D}" presName="Name0" presStyleCnt="0">
        <dgm:presLayoutVars>
          <dgm:dir/>
          <dgm:animLvl val="lvl"/>
          <dgm:resizeHandles val="exact"/>
        </dgm:presLayoutVars>
      </dgm:prSet>
      <dgm:spPr/>
    </dgm:pt>
    <dgm:pt modelId="{2D91A109-8E4C-4493-AB7D-C4CAE724466E}" type="pres">
      <dgm:prSet presAssocID="{AF4EAD87-2E52-4A9F-B580-9541A46301D2}" presName="Name8" presStyleCnt="0"/>
      <dgm:spPr/>
    </dgm:pt>
    <dgm:pt modelId="{1EC2DC1D-F36F-47A5-A7FB-4D05366291F9}" type="pres">
      <dgm:prSet presAssocID="{AF4EAD87-2E52-4A9F-B580-9541A46301D2}" presName="level" presStyleLbl="node1" presStyleIdx="0" presStyleCnt="3" custScaleX="85141">
        <dgm:presLayoutVars>
          <dgm:chMax val="1"/>
          <dgm:bulletEnabled val="1"/>
        </dgm:presLayoutVars>
      </dgm:prSet>
      <dgm:spPr/>
    </dgm:pt>
    <dgm:pt modelId="{D3665868-AEA4-4428-B713-690B0B7FBFDC}" type="pres">
      <dgm:prSet presAssocID="{AF4EAD87-2E52-4A9F-B580-9541A46301D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E32A7F4-88D0-454B-AA1F-F01D717E0E9B}" type="pres">
      <dgm:prSet presAssocID="{F99A67AF-5F4B-4B2D-9559-9D21A5495FA7}" presName="Name8" presStyleCnt="0"/>
      <dgm:spPr/>
    </dgm:pt>
    <dgm:pt modelId="{B4D266AF-06C7-4208-AA26-5E01EBC50E51}" type="pres">
      <dgm:prSet presAssocID="{F99A67AF-5F4B-4B2D-9559-9D21A5495FA7}" presName="level" presStyleLbl="node1" presStyleIdx="1" presStyleCnt="3" custScaleX="92016">
        <dgm:presLayoutVars>
          <dgm:chMax val="1"/>
          <dgm:bulletEnabled val="1"/>
        </dgm:presLayoutVars>
      </dgm:prSet>
      <dgm:spPr/>
    </dgm:pt>
    <dgm:pt modelId="{FDCAE99D-3324-4621-B4B3-4C087F8D4CA6}" type="pres">
      <dgm:prSet presAssocID="{F99A67AF-5F4B-4B2D-9559-9D21A5495FA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B617201-3EA8-445E-A5DF-526F29D35F12}" type="pres">
      <dgm:prSet presAssocID="{65D6B190-E534-4E51-926F-7D1BA45BD1B6}" presName="Name8" presStyleCnt="0"/>
      <dgm:spPr/>
    </dgm:pt>
    <dgm:pt modelId="{1F9010BB-41C0-4E32-A0D7-D2471C8390C8}" type="pres">
      <dgm:prSet presAssocID="{65D6B190-E534-4E51-926F-7D1BA45BD1B6}" presName="level" presStyleLbl="node1" presStyleIdx="2" presStyleCnt="3" custScaleX="94513" custScaleY="131240" custLinFactNeighborX="764" custLinFactNeighborY="-5889">
        <dgm:presLayoutVars>
          <dgm:chMax val="1"/>
          <dgm:bulletEnabled val="1"/>
        </dgm:presLayoutVars>
      </dgm:prSet>
      <dgm:spPr/>
    </dgm:pt>
    <dgm:pt modelId="{84A74977-C837-40DA-ADCB-A59DA4E2DE06}" type="pres">
      <dgm:prSet presAssocID="{65D6B190-E534-4E51-926F-7D1BA45BD1B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C9B2E524-A888-4449-8A14-7716D4E11793}" srcId="{190097FC-0785-422F-BE60-B1CD8699B75D}" destId="{65D6B190-E534-4E51-926F-7D1BA45BD1B6}" srcOrd="2" destOrd="0" parTransId="{7D25A14E-3002-4FDC-8D4F-3F1FEB63E6DB}" sibTransId="{ECCD293C-5002-4DFA-A555-B52621C35B29}"/>
    <dgm:cxn modelId="{34040A3E-6B8E-4A82-ABDB-CAAA087D6535}" type="presOf" srcId="{F99A67AF-5F4B-4B2D-9559-9D21A5495FA7}" destId="{B4D266AF-06C7-4208-AA26-5E01EBC50E51}" srcOrd="0" destOrd="0" presId="urn:microsoft.com/office/officeart/2005/8/layout/pyramid1"/>
    <dgm:cxn modelId="{2EB94348-9131-4EBC-A4A4-346558F98B9A}" type="presOf" srcId="{65D6B190-E534-4E51-926F-7D1BA45BD1B6}" destId="{84A74977-C837-40DA-ADCB-A59DA4E2DE06}" srcOrd="1" destOrd="0" presId="urn:microsoft.com/office/officeart/2005/8/layout/pyramid1"/>
    <dgm:cxn modelId="{E7237E53-4E47-411D-8584-90E216DD27A0}" type="presOf" srcId="{190097FC-0785-422F-BE60-B1CD8699B75D}" destId="{B6457304-7851-41F2-AB2B-9C089C87F4B3}" srcOrd="0" destOrd="0" presId="urn:microsoft.com/office/officeart/2005/8/layout/pyramid1"/>
    <dgm:cxn modelId="{98D4D57D-DD7B-46A1-8E57-3A62394F47E5}" srcId="{190097FC-0785-422F-BE60-B1CD8699B75D}" destId="{AF4EAD87-2E52-4A9F-B580-9541A46301D2}" srcOrd="0" destOrd="0" parTransId="{3B29DB41-4423-4289-9057-011AFB041A22}" sibTransId="{72399FAE-D9B0-4615-B190-16452AD1BD9A}"/>
    <dgm:cxn modelId="{0AF55A95-AC1A-4EDB-947F-6C82654EFEF9}" type="presOf" srcId="{F99A67AF-5F4B-4B2D-9559-9D21A5495FA7}" destId="{FDCAE99D-3324-4621-B4B3-4C087F8D4CA6}" srcOrd="1" destOrd="0" presId="urn:microsoft.com/office/officeart/2005/8/layout/pyramid1"/>
    <dgm:cxn modelId="{C47B57AD-B03F-4B10-9084-826607EFE236}" type="presOf" srcId="{AF4EAD87-2E52-4A9F-B580-9541A46301D2}" destId="{D3665868-AEA4-4428-B713-690B0B7FBFDC}" srcOrd="1" destOrd="0" presId="urn:microsoft.com/office/officeart/2005/8/layout/pyramid1"/>
    <dgm:cxn modelId="{DC4E7EB4-66B9-47AC-B0A5-7C73A96D7215}" srcId="{190097FC-0785-422F-BE60-B1CD8699B75D}" destId="{F99A67AF-5F4B-4B2D-9559-9D21A5495FA7}" srcOrd="1" destOrd="0" parTransId="{F7274516-F196-427B-A625-BBBC66F45622}" sibTransId="{134E3CEA-6D15-4524-B3F2-AB52CF98A238}"/>
    <dgm:cxn modelId="{9F5BDFFA-F2F1-4E64-AB76-3A717E051A86}" type="presOf" srcId="{65D6B190-E534-4E51-926F-7D1BA45BD1B6}" destId="{1F9010BB-41C0-4E32-A0D7-D2471C8390C8}" srcOrd="0" destOrd="0" presId="urn:microsoft.com/office/officeart/2005/8/layout/pyramid1"/>
    <dgm:cxn modelId="{F72B8CFD-A5E5-4ED1-8605-FB1097535A31}" type="presOf" srcId="{AF4EAD87-2E52-4A9F-B580-9541A46301D2}" destId="{1EC2DC1D-F36F-47A5-A7FB-4D05366291F9}" srcOrd="0" destOrd="0" presId="urn:microsoft.com/office/officeart/2005/8/layout/pyramid1"/>
    <dgm:cxn modelId="{7B347B9A-0F6B-4AF1-9EBC-E537F44B7653}" type="presParOf" srcId="{B6457304-7851-41F2-AB2B-9C089C87F4B3}" destId="{2D91A109-8E4C-4493-AB7D-C4CAE724466E}" srcOrd="0" destOrd="0" presId="urn:microsoft.com/office/officeart/2005/8/layout/pyramid1"/>
    <dgm:cxn modelId="{5B27B08B-877D-46AF-90F5-81E54DACCACE}" type="presParOf" srcId="{2D91A109-8E4C-4493-AB7D-C4CAE724466E}" destId="{1EC2DC1D-F36F-47A5-A7FB-4D05366291F9}" srcOrd="0" destOrd="0" presId="urn:microsoft.com/office/officeart/2005/8/layout/pyramid1"/>
    <dgm:cxn modelId="{ABBD0AC5-071A-452E-8FFA-D026299BB9A4}" type="presParOf" srcId="{2D91A109-8E4C-4493-AB7D-C4CAE724466E}" destId="{D3665868-AEA4-4428-B713-690B0B7FBFDC}" srcOrd="1" destOrd="0" presId="urn:microsoft.com/office/officeart/2005/8/layout/pyramid1"/>
    <dgm:cxn modelId="{EE10873A-CB46-4D8C-B966-CF3178CD6C57}" type="presParOf" srcId="{B6457304-7851-41F2-AB2B-9C089C87F4B3}" destId="{CE32A7F4-88D0-454B-AA1F-F01D717E0E9B}" srcOrd="1" destOrd="0" presId="urn:microsoft.com/office/officeart/2005/8/layout/pyramid1"/>
    <dgm:cxn modelId="{BA16130E-CCCE-458E-9A19-29BDE08BEA70}" type="presParOf" srcId="{CE32A7F4-88D0-454B-AA1F-F01D717E0E9B}" destId="{B4D266AF-06C7-4208-AA26-5E01EBC50E51}" srcOrd="0" destOrd="0" presId="urn:microsoft.com/office/officeart/2005/8/layout/pyramid1"/>
    <dgm:cxn modelId="{D78430AE-4F2E-4A65-8A08-A914A6C88C37}" type="presParOf" srcId="{CE32A7F4-88D0-454B-AA1F-F01D717E0E9B}" destId="{FDCAE99D-3324-4621-B4B3-4C087F8D4CA6}" srcOrd="1" destOrd="0" presId="urn:microsoft.com/office/officeart/2005/8/layout/pyramid1"/>
    <dgm:cxn modelId="{942B998C-A323-4957-9A78-547337EAD386}" type="presParOf" srcId="{B6457304-7851-41F2-AB2B-9C089C87F4B3}" destId="{3B617201-3EA8-445E-A5DF-526F29D35F12}" srcOrd="2" destOrd="0" presId="urn:microsoft.com/office/officeart/2005/8/layout/pyramid1"/>
    <dgm:cxn modelId="{6283C73C-5834-43CD-AB32-250A95DC05A3}" type="presParOf" srcId="{3B617201-3EA8-445E-A5DF-526F29D35F12}" destId="{1F9010BB-41C0-4E32-A0D7-D2471C8390C8}" srcOrd="0" destOrd="0" presId="urn:microsoft.com/office/officeart/2005/8/layout/pyramid1"/>
    <dgm:cxn modelId="{BF2212DE-7610-450C-A8FE-01CD1D0FF399}" type="presParOf" srcId="{3B617201-3EA8-445E-A5DF-526F29D35F12}" destId="{84A74977-C837-40DA-ADCB-A59DA4E2DE06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C2DC1D-F36F-47A5-A7FB-4D05366291F9}">
      <dsp:nvSpPr>
        <dsp:cNvPr id="0" name=""/>
        <dsp:cNvSpPr/>
      </dsp:nvSpPr>
      <dsp:spPr>
        <a:xfrm>
          <a:off x="3019400" y="0"/>
          <a:ext cx="2089198" cy="1635873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0" kern="120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Total sales revenue</a:t>
          </a:r>
          <a:endParaRPr lang="en-IN" sz="2800" kern="1200" dirty="0"/>
        </a:p>
      </dsp:txBody>
      <dsp:txXfrm>
        <a:off x="3019400" y="0"/>
        <a:ext cx="2089198" cy="1635873"/>
      </dsp:txXfrm>
    </dsp:sp>
    <dsp:sp modelId="{B4D266AF-06C7-4208-AA26-5E01EBC50E51}">
      <dsp:nvSpPr>
        <dsp:cNvPr id="0" name=""/>
        <dsp:cNvSpPr/>
      </dsp:nvSpPr>
      <dsp:spPr>
        <a:xfrm>
          <a:off x="1806102" y="1635873"/>
          <a:ext cx="4515795" cy="1635873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Total number of customers</a:t>
          </a:r>
        </a:p>
      </dsp:txBody>
      <dsp:txXfrm>
        <a:off x="2596366" y="1635873"/>
        <a:ext cx="2935267" cy="1635873"/>
      </dsp:txXfrm>
    </dsp:sp>
    <dsp:sp modelId="{1F9010BB-41C0-4E32-A0D7-D2471C8390C8}">
      <dsp:nvSpPr>
        <dsp:cNvPr id="0" name=""/>
        <dsp:cNvSpPr/>
      </dsp:nvSpPr>
      <dsp:spPr>
        <a:xfrm>
          <a:off x="285089" y="3175410"/>
          <a:ext cx="7682016" cy="2146920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cap="none" dirty="0">
              <a:solidFill>
                <a:srgbClr val="333333"/>
              </a:solidFill>
              <a:effectLst/>
              <a:latin typeface="Open Sans" panose="020B0606030504020204" pitchFamily="34" charset="0"/>
            </a:rPr>
            <a:t>Average number of transactions per customer</a:t>
          </a:r>
        </a:p>
      </dsp:txBody>
      <dsp:txXfrm>
        <a:off x="1629442" y="3175410"/>
        <a:ext cx="4993310" cy="2146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../Downloads/Quantium%20python%20task%202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C:\Users\ASHUTOS\Downloads\QVI_transaction_data.xlsx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../Downloads/quantium%20python%20task%201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file:///C:\Users\ASHUTOS\Downloads\QVI_data.csv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66663-9FC9-49D3-AEE0-7A34D627A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337352"/>
            <a:ext cx="8689976" cy="2252414"/>
          </a:xfrm>
        </p:spPr>
        <p:txBody>
          <a:bodyPr>
            <a:normAutofit fontScale="90000"/>
          </a:bodyPr>
          <a:lstStyle/>
          <a:p>
            <a:r>
              <a:rPr lang="en-IN" dirty="0"/>
              <a:t>Task 3</a:t>
            </a:r>
            <a:br>
              <a:rPr lang="en-IN" dirty="0"/>
            </a:br>
            <a:r>
              <a:rPr lang="en-IN" dirty="0"/>
              <a:t>  </a:t>
            </a:r>
            <a:br>
              <a:rPr lang="en-IN" dirty="0"/>
            </a:br>
            <a:r>
              <a:rPr lang="en-IN" dirty="0"/>
              <a:t>analytics and commercial application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rinted document">
                <a:extLst>
                  <a:ext uri="{FF2B5EF4-FFF2-40B4-BE49-F238E27FC236}">
                    <a16:creationId xmlns:a16="http://schemas.microsoft.com/office/drawing/2014/main" id="{B399851A-B45C-4CB1-AB96-FD44B275C45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59034803"/>
                  </p:ext>
                </p:extLst>
              </p:nvPr>
            </p:nvGraphicFramePr>
            <p:xfrm>
              <a:off x="414704" y="2326780"/>
              <a:ext cx="2788439" cy="417277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88439" cy="4172770"/>
                    </a:xfrm>
                    <a:prstGeom prst="rect">
                      <a:avLst/>
                    </a:prstGeom>
                  </am3d:spPr>
                  <am3d:camera>
                    <am3d:pos x="0" y="0" z="564750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05309" d="1000000"/>
                    <am3d:preTrans dx="-1048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541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rinted document">
                <a:extLst>
                  <a:ext uri="{FF2B5EF4-FFF2-40B4-BE49-F238E27FC236}">
                    <a16:creationId xmlns:a16="http://schemas.microsoft.com/office/drawing/2014/main" id="{B399851A-B45C-4CB1-AB96-FD44B275C4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4704" y="2326780"/>
                <a:ext cx="2788439" cy="4172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ooks">
                <a:extLst>
                  <a:ext uri="{FF2B5EF4-FFF2-40B4-BE49-F238E27FC236}">
                    <a16:creationId xmlns:a16="http://schemas.microsoft.com/office/drawing/2014/main" id="{FD9BD2F0-9811-4BD1-8BCD-017EB945C01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83076341"/>
                  </p:ext>
                </p:extLst>
              </p:nvPr>
            </p:nvGraphicFramePr>
            <p:xfrm>
              <a:off x="7443713" y="2160751"/>
              <a:ext cx="3483429" cy="22524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83429" cy="2252414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080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ooks">
                <a:extLst>
                  <a:ext uri="{FF2B5EF4-FFF2-40B4-BE49-F238E27FC236}">
                    <a16:creationId xmlns:a16="http://schemas.microsoft.com/office/drawing/2014/main" id="{FD9BD2F0-9811-4BD1-8BCD-017EB945C0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3713" y="2160751"/>
                <a:ext cx="3483429" cy="22524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341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1002D-5168-4FAC-992C-35117B8EC57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248576"/>
            <a:ext cx="11168735" cy="5542624"/>
          </a:xfrm>
        </p:spPr>
        <p:txBody>
          <a:bodyPr/>
          <a:lstStyle/>
          <a:p>
            <a:r>
              <a:rPr lang="en-US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Total number of customers –</a:t>
            </a:r>
          </a:p>
          <a:p>
            <a:pPr marL="0" indent="0">
              <a:buNone/>
            </a:pPr>
            <a:r>
              <a:rPr lang="en-US" cap="none" dirty="0">
                <a:solidFill>
                  <a:srgbClr val="333333"/>
                </a:solidFill>
                <a:latin typeface="Open Sans" panose="020B0606030504020204" pitchFamily="34" charset="0"/>
              </a:rPr>
              <a:t>                  </a:t>
            </a:r>
            <a:endParaRPr lang="en-US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FBDDBC-DCF8-0CFC-471E-643998075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806" y="2716566"/>
            <a:ext cx="8416031" cy="98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84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4FC1D-13D6-4B36-9238-F33A4EF0A92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656948"/>
            <a:ext cx="10884649" cy="6098959"/>
          </a:xfrm>
        </p:spPr>
        <p:txBody>
          <a:bodyPr/>
          <a:lstStyle/>
          <a:p>
            <a:r>
              <a:rPr lang="en-US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Average number of transactions per customer</a:t>
            </a:r>
          </a:p>
          <a:p>
            <a:endParaRPr lang="en-US" cap="none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cap="none" dirty="0">
                <a:solidFill>
                  <a:srgbClr val="333333"/>
                </a:solidFill>
                <a:latin typeface="Open Sans" panose="020B0606030504020204" pitchFamily="34" charset="0"/>
              </a:rPr>
              <a:t>   Python coding file for task 2 </a:t>
            </a:r>
            <a:r>
              <a:rPr lang="en-US" cap="none" dirty="0">
                <a:solidFill>
                  <a:srgbClr val="333333"/>
                </a:solidFill>
                <a:latin typeface="Open Sans" panose="020B0606030504020204" pitchFamily="34" charset="0"/>
                <a:hlinkClick r:id="rId2" action="ppaction://hlinkfile"/>
              </a:rPr>
              <a:t>: available here</a:t>
            </a:r>
            <a:endParaRPr lang="en-US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cap="none" dirty="0">
                <a:solidFill>
                  <a:srgbClr val="333333"/>
                </a:solidFill>
                <a:latin typeface="Open Sans" panose="020B0606030504020204" pitchFamily="34" charset="0"/>
              </a:rPr>
              <a:t>    </a:t>
            </a:r>
            <a:endParaRPr lang="en-US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32DF05-5730-4F40-A87C-413CDB2EC7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70159" y="2339266"/>
            <a:ext cx="6427433" cy="42612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8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0A620-A933-4E33-B37E-42BAC26E4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That’s 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16534-B125-4366-A39B-7722485EC3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scene3d>
            <a:camera prst="perspectiveRight"/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IN" dirty="0"/>
              <a:t>                                                 thank </a:t>
            </a:r>
          </a:p>
          <a:p>
            <a:pPr marL="0" indent="0">
              <a:buNone/>
            </a:pPr>
            <a:r>
              <a:rPr lang="en-IN" dirty="0"/>
              <a:t>                 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                        you </a:t>
            </a:r>
          </a:p>
          <a:p>
            <a:pPr marL="0" indent="0">
              <a:buNone/>
            </a:pPr>
            <a:r>
              <a:rPr lang="en-IN" dirty="0"/>
              <a:t> 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                                     for watching 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96E637-C1BA-4870-9E9B-76139FD7C650}"/>
              </a:ext>
            </a:extLst>
          </p:cNvPr>
          <p:cNvCxnSpPr/>
          <p:nvPr/>
        </p:nvCxnSpPr>
        <p:spPr>
          <a:xfrm>
            <a:off x="4829452" y="3012165"/>
            <a:ext cx="337351" cy="665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B5A156-4D78-47A0-B9F3-662F52C85ED4}"/>
              </a:ext>
            </a:extLst>
          </p:cNvPr>
          <p:cNvCxnSpPr/>
          <p:nvPr/>
        </p:nvCxnSpPr>
        <p:spPr>
          <a:xfrm>
            <a:off x="5370990" y="4332303"/>
            <a:ext cx="443884" cy="896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Handshake">
            <a:extLst>
              <a:ext uri="{FF2B5EF4-FFF2-40B4-BE49-F238E27FC236}">
                <a16:creationId xmlns:a16="http://schemas.microsoft.com/office/drawing/2014/main" id="{87FF615D-6FCE-46FA-AFC0-4DDE213F2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27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090C-5006-42E8-92B6-E8C669C39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task 1-</a:t>
            </a:r>
            <a:br>
              <a:rPr lang="en-IN" dirty="0"/>
            </a:br>
            <a:br>
              <a:rPr lang="en-IN" dirty="0"/>
            </a:br>
            <a:r>
              <a:rPr lang="en-IN" dirty="0"/>
              <a:t>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27CC0-3A68-4575-8955-AB72280FD5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7654" y="1219200"/>
            <a:ext cx="11993732" cy="5638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cap="none" dirty="0"/>
              <a:t>There are basically we have to find the three points inside the task 1 lets see this below.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600" cap="none" dirty="0"/>
              <a:t>Creating and interpreting high level summaries of the data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600" cap="none" dirty="0"/>
              <a:t>Finding outliers and removing these (if applicable)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1600" cap="none" dirty="0"/>
              <a:t>Checking data formats and correcting (if applicable)</a:t>
            </a:r>
          </a:p>
          <a:p>
            <a:pPr marL="0" indent="0">
              <a:buNone/>
            </a:pPr>
            <a:r>
              <a:rPr lang="en-IN" sz="1600" cap="none" dirty="0"/>
              <a:t> Lets see the solutions one by one .</a:t>
            </a:r>
          </a:p>
          <a:p>
            <a:r>
              <a:rPr lang="en-IN" sz="1600" cap="none" dirty="0"/>
              <a:t>Creating and interpreting high level summaries of data (</a:t>
            </a:r>
            <a:r>
              <a:rPr lang="en-IN" sz="1600" cap="none" dirty="0">
                <a:hlinkClick r:id="rId2" action="ppaction://hlinkfile"/>
              </a:rPr>
              <a:t>dataset</a:t>
            </a:r>
            <a:r>
              <a:rPr lang="en-IN" sz="1600" cap="none" dirty="0"/>
              <a:t>)</a:t>
            </a:r>
          </a:p>
          <a:p>
            <a:pPr marL="0" indent="0">
              <a:buNone/>
            </a:pPr>
            <a:r>
              <a:rPr lang="en-IN" sz="1600" cap="none" dirty="0"/>
              <a:t>      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DCC696-F149-4A3B-8B5E-12481AAD4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ABE82B-5C09-40F9-A461-4E260BEF91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58870" y="3812428"/>
            <a:ext cx="7318141" cy="28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6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18C9A-53C9-4022-8382-9ED5B904348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12054" y="719091"/>
            <a:ext cx="10700552" cy="5800077"/>
          </a:xfrm>
        </p:spPr>
        <p:txBody>
          <a:bodyPr/>
          <a:lstStyle/>
          <a:p>
            <a:r>
              <a:rPr lang="en-IN" dirty="0"/>
              <a:t> </a:t>
            </a:r>
            <a:r>
              <a:rPr lang="en-IN" cap="none" dirty="0"/>
              <a:t>Detecting the outliers- 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4A74A-187C-44E9-BD1C-45BCDDD826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705165" y="1779973"/>
            <a:ext cx="5140171" cy="41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0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3506FF6-D07F-4615-AD56-51F94B75CD8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15410"/>
            <a:ext cx="12126897" cy="6667130"/>
          </a:xfrm>
        </p:spPr>
        <p:txBody>
          <a:bodyPr/>
          <a:lstStyle/>
          <a:p>
            <a:r>
              <a:rPr lang="en-US" sz="2000" cap="none" dirty="0"/>
              <a:t>Finding outliers and removing these (if applicable)</a:t>
            </a:r>
          </a:p>
          <a:p>
            <a:pPr marL="0" indent="0">
              <a:buNone/>
            </a:pPr>
            <a:r>
              <a:rPr lang="en-IN" dirty="0"/>
              <a:t>          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68CA72-E0B5-4314-B1FC-D339D61FF7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93810" y="824363"/>
            <a:ext cx="7778159" cy="555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923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AE903-415D-DFDF-54C5-42CC8220E85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065320"/>
            <a:ext cx="10363826" cy="4725879"/>
          </a:xfrm>
        </p:spPr>
        <p:txBody>
          <a:bodyPr/>
          <a:lstStyle/>
          <a:p>
            <a:r>
              <a:rPr lang="en-IN" cap="none" dirty="0"/>
              <a:t>Removing outliers</a:t>
            </a:r>
          </a:p>
          <a:p>
            <a:pPr marL="0" indent="0">
              <a:buNone/>
            </a:pPr>
            <a:endParaRPr lang="en-IN" cap="non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DCADF92-834D-D3C3-6176-6DEF20F85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478" y="1828456"/>
            <a:ext cx="8268417" cy="39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14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F11F3C-A8C8-448C-BF20-CC9371C078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825624"/>
            <a:ext cx="10363826" cy="4965576"/>
          </a:xfrm>
        </p:spPr>
        <p:txBody>
          <a:bodyPr/>
          <a:lstStyle/>
          <a:p>
            <a:r>
              <a:rPr lang="en-US" sz="2000" cap="none" dirty="0"/>
              <a:t>Checking data formats and correcting (if applicable)</a:t>
            </a:r>
          </a:p>
          <a:p>
            <a:endParaRPr lang="en-US" cap="none" dirty="0"/>
          </a:p>
          <a:p>
            <a:pPr marL="0" indent="0">
              <a:buNone/>
            </a:pPr>
            <a:r>
              <a:rPr lang="en-US" cap="none" dirty="0"/>
              <a:t>   Python coding file for task 1: </a:t>
            </a:r>
            <a:r>
              <a:rPr lang="en-US" cap="none" dirty="0">
                <a:hlinkClick r:id="rId2" action="ppaction://hlinkfile"/>
              </a:rPr>
              <a:t>a</a:t>
            </a:r>
            <a:r>
              <a:rPr lang="en-US" cap="none" dirty="0">
                <a:hlinkClick r:id="rId2" action="ppaction://hlinkfile"/>
              </a:rPr>
              <a:t>vailable here</a:t>
            </a:r>
            <a:endParaRPr lang="en-US" sz="2000" cap="none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0631A5-1A3C-4509-8772-7DCA9C6A03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61707" y="2239050"/>
            <a:ext cx="4273742" cy="355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17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AC54-111A-46D4-B2BF-7607E6DCC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 2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Books On Shelf">
                <a:extLst>
                  <a:ext uri="{FF2B5EF4-FFF2-40B4-BE49-F238E27FC236}">
                    <a16:creationId xmlns:a16="http://schemas.microsoft.com/office/drawing/2014/main" id="{7135EE73-5595-405F-B676-DCC6B412A0FB}"/>
                  </a:ext>
                </a:extLst>
              </p:cNvPr>
              <p:cNvGraphicFramePr>
                <a:graphicFrameLocks noGrp="1"/>
              </p:cNvGraphicFramePr>
              <p:nvPr>
                <p:ph sz="quarter" idx="13"/>
                <p:extLst>
                  <p:ext uri="{D42A27DB-BD31-4B8C-83A1-F6EECF244321}">
                    <p14:modId xmlns:p14="http://schemas.microsoft.com/office/powerpoint/2010/main" val="4069513627"/>
                  </p:ext>
                </p:extLst>
              </p:nvPr>
            </p:nvGraphicFramePr>
            <p:xfrm>
              <a:off x="4585773" y="3312263"/>
              <a:ext cx="3020453" cy="153363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20453" cy="1533636"/>
                    </a:xfrm>
                    <a:prstGeom prst="rect">
                      <a:avLst/>
                    </a:prstGeom>
                  </am3d:spPr>
                  <am3d:camera>
                    <am3d:pos x="0" y="0" z="546583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614" d="1000000"/>
                    <am3d:preTrans dx="0" dy="-9187968" dz="-536238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4062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Books On Shelf">
                <a:extLst>
                  <a:ext uri="{FF2B5EF4-FFF2-40B4-BE49-F238E27FC236}">
                    <a16:creationId xmlns:a16="http://schemas.microsoft.com/office/drawing/2014/main" id="{7135EE73-5595-405F-B676-DCC6B412A0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5773" y="3312263"/>
                <a:ext cx="3020453" cy="15336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0980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CCC19-931D-4E6B-97F3-324F7C09B9D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1021" y="221942"/>
            <a:ext cx="12120979" cy="6636058"/>
          </a:xfrm>
        </p:spPr>
        <p:txBody>
          <a:bodyPr/>
          <a:lstStyle/>
          <a:p>
            <a:pPr algn="l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Total sales revenue</a:t>
            </a:r>
          </a:p>
          <a:p>
            <a:pPr algn="l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Total number of customers</a:t>
            </a:r>
          </a:p>
          <a:p>
            <a:pPr algn="l" fontAlgn="base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Average number of transactions per customer</a:t>
            </a:r>
          </a:p>
          <a:p>
            <a:pPr marL="0" indent="0">
              <a:buNone/>
            </a:pPr>
            <a:r>
              <a:rPr lang="en-US" dirty="0"/>
              <a:t>                         provided</a:t>
            </a:r>
            <a:r>
              <a:rPr lang="en-US" dirty="0">
                <a:hlinkClick r:id="rId2" action="ppaction://hlinkfile"/>
              </a:rPr>
              <a:t> dataset-      </a:t>
            </a:r>
            <a:endParaRPr lang="en-US" cap="none" dirty="0"/>
          </a:p>
          <a:p>
            <a:pPr marL="0" indent="0">
              <a:buNone/>
            </a:pPr>
            <a:r>
              <a:rPr lang="en-US" cap="none" dirty="0"/>
              <a:t>                                   </a:t>
            </a:r>
            <a:br>
              <a:rPr lang="en-US" dirty="0"/>
            </a:br>
            <a:r>
              <a:rPr lang="en-US" dirty="0"/>
              <a:t>       </a:t>
            </a: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A40A578-A4F4-4EDC-AB0B-130B854EEC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0643579"/>
              </p:ext>
            </p:extLst>
          </p:nvPr>
        </p:nvGraphicFramePr>
        <p:xfrm>
          <a:off x="3718757" y="36455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6585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3762C-4E74-4255-BA8A-2638720D1DD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834500"/>
            <a:ext cx="12192000" cy="6023499"/>
          </a:xfrm>
        </p:spPr>
        <p:txBody>
          <a:bodyPr/>
          <a:lstStyle/>
          <a:p>
            <a:r>
              <a:rPr lang="en-IN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Total sales revenue-</a:t>
            </a:r>
          </a:p>
          <a:p>
            <a:pPr marL="0" indent="0">
              <a:buNone/>
            </a:pPr>
            <a:r>
              <a:rPr lang="en-IN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         </a:t>
            </a:r>
          </a:p>
          <a:p>
            <a:endParaRPr lang="en-IN" b="0" i="0" cap="non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IN" b="0" i="0" cap="non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           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9C315-593E-418B-A58A-92585CDCCF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91907" y="2840854"/>
            <a:ext cx="4770353" cy="148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3569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218</TotalTime>
  <Words>193</Words>
  <Application>Microsoft Office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Open Sans</vt:lpstr>
      <vt:lpstr>Tw Cen MT</vt:lpstr>
      <vt:lpstr>Droplet</vt:lpstr>
      <vt:lpstr>Task 3    analytics and commercial application</vt:lpstr>
      <vt:lpstr>task 1-    </vt:lpstr>
      <vt:lpstr>PowerPoint Presentation</vt:lpstr>
      <vt:lpstr>PowerPoint Presentation</vt:lpstr>
      <vt:lpstr>PowerPoint Presentation</vt:lpstr>
      <vt:lpstr>PowerPoint Presentation</vt:lpstr>
      <vt:lpstr>Task 2</vt:lpstr>
      <vt:lpstr>PowerPoint Presentation</vt:lpstr>
      <vt:lpstr>PowerPoint Presentation</vt:lpstr>
      <vt:lpstr>PowerPoint Presentation</vt:lpstr>
      <vt:lpstr>PowerPoint Presentation</vt:lpstr>
      <vt:lpstr>That’s 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    analytics and commercial application</dc:title>
  <dc:creator>ashutos nayak</dc:creator>
  <cp:lastModifiedBy>ashutos nayak</cp:lastModifiedBy>
  <cp:revision>3</cp:revision>
  <dcterms:created xsi:type="dcterms:W3CDTF">2021-10-21T12:30:09Z</dcterms:created>
  <dcterms:modified xsi:type="dcterms:W3CDTF">2022-09-02T19:26:39Z</dcterms:modified>
</cp:coreProperties>
</file>

<file path=docProps/thumbnail.jpeg>
</file>